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73" r:id="rId15"/>
    <p:sldId id="274" r:id="rId16"/>
    <p:sldId id="275" r:id="rId17"/>
    <p:sldId id="276" r:id="rId18"/>
    <p:sldId id="277" r:id="rId19"/>
    <p:sldId id="278" r:id="rId20"/>
    <p:sldId id="268" r:id="rId21"/>
    <p:sldId id="269"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19.05.2015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147.gif"/>
          <p:cNvPicPr>
            <a:picLocks noChangeAspect="1"/>
          </p:cNvPicPr>
          <p:nvPr/>
        </p:nvPicPr>
        <p:blipFill>
          <a:blip r:embed="rId2"/>
          <a:stretch>
            <a:fillRect/>
          </a:stretch>
        </p:blipFill>
        <p:spPr>
          <a:xfrm>
            <a:off x="3999352" y="642918"/>
            <a:ext cx="4843453" cy="5357802"/>
          </a:xfrm>
          <a:prstGeom prst="rect">
            <a:avLst/>
          </a:prstGeom>
        </p:spPr>
      </p:pic>
      <p:sp>
        <p:nvSpPr>
          <p:cNvPr id="2" name="Заголовок 1"/>
          <p:cNvSpPr>
            <a:spLocks noGrp="1"/>
          </p:cNvSpPr>
          <p:nvPr>
            <p:ph type="ctrTitle"/>
          </p:nvPr>
        </p:nvSpPr>
        <p:spPr/>
        <p:txBody>
          <a:bodyPr>
            <a:normAutofit fontScale="90000"/>
          </a:bodyPr>
          <a:lstStyle/>
          <a:p>
            <a:r>
              <a:rPr lang="uk-UA" dirty="0" smtClean="0"/>
              <a:t>Організація роботи пришкільних таборів відпочинку </a:t>
            </a:r>
            <a:endParaRPr lang="ru-RU" dirty="0"/>
          </a:p>
        </p:txBody>
      </p:sp>
      <p:sp>
        <p:nvSpPr>
          <p:cNvPr id="3" name="Подзаголовок 2"/>
          <p:cNvSpPr>
            <a:spLocks noGrp="1"/>
          </p:cNvSpPr>
          <p:nvPr>
            <p:ph type="subTitle" idx="1"/>
          </p:nvPr>
        </p:nvSpPr>
        <p:spPr>
          <a:xfrm>
            <a:off x="533400" y="3228536"/>
            <a:ext cx="7896252" cy="3272298"/>
          </a:xfrm>
        </p:spPr>
        <p:txBody>
          <a:bodyPr>
            <a:normAutofit/>
          </a:bodyPr>
          <a:lstStyle/>
          <a:p>
            <a:endParaRPr lang="uk-UA" dirty="0" smtClean="0"/>
          </a:p>
          <a:p>
            <a:endParaRPr lang="uk-UA" dirty="0" smtClean="0"/>
          </a:p>
          <a:p>
            <a:endParaRPr lang="uk-UA" dirty="0" smtClean="0"/>
          </a:p>
          <a:p>
            <a:r>
              <a:rPr lang="uk-UA" dirty="0" smtClean="0"/>
              <a:t>м. </a:t>
            </a:r>
            <a:r>
              <a:rPr lang="uk-UA" dirty="0" err="1" smtClean="0"/>
              <a:t>Ульяновка</a:t>
            </a:r>
            <a:endParaRPr lang="uk-UA" dirty="0" smtClean="0"/>
          </a:p>
          <a:p>
            <a:r>
              <a:rPr lang="uk-UA" dirty="0" smtClean="0"/>
              <a:t>2015 р. </a:t>
            </a:r>
            <a:endParaRPr lang="ru-RU" dirty="0"/>
          </a:p>
        </p:txBody>
      </p:sp>
      <p:pic>
        <p:nvPicPr>
          <p:cNvPr id="4" name="Рисунок 3" descr="315288020.gif"/>
          <p:cNvPicPr>
            <a:picLocks noChangeAspect="1"/>
          </p:cNvPicPr>
          <p:nvPr/>
        </p:nvPicPr>
        <p:blipFill>
          <a:blip r:embed="rId3"/>
          <a:stretch>
            <a:fillRect/>
          </a:stretch>
        </p:blipFill>
        <p:spPr>
          <a:xfrm>
            <a:off x="0" y="2571744"/>
            <a:ext cx="4762500" cy="38957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uk-UA" dirty="0" smtClean="0"/>
              <a:t> </a:t>
            </a:r>
            <a:endParaRPr lang="ru-RU" dirty="0" smtClean="0"/>
          </a:p>
          <a:p>
            <a:r>
              <a:rPr lang="uk-UA" dirty="0" smtClean="0"/>
              <a:t>19 – День медичного працівника:</a:t>
            </a:r>
            <a:endParaRPr lang="ru-RU" dirty="0" smtClean="0"/>
          </a:p>
          <a:p>
            <a:r>
              <a:rPr lang="uk-UA" dirty="0" smtClean="0"/>
              <a:t>Аукціон знань «Бувайте здорові»;</a:t>
            </a:r>
            <a:endParaRPr lang="ru-RU" dirty="0" smtClean="0"/>
          </a:p>
          <a:p>
            <a:r>
              <a:rPr lang="uk-UA" dirty="0" smtClean="0"/>
              <a:t>Станційна гра «Стежина здоров’я»;</a:t>
            </a:r>
            <a:endParaRPr lang="ru-RU" dirty="0" smtClean="0"/>
          </a:p>
          <a:p>
            <a:r>
              <a:rPr lang="uk-UA" dirty="0" smtClean="0"/>
              <a:t>Бесіди у загонах «Ангели-охоронці у білих халатах».</a:t>
            </a:r>
            <a:endParaRPr lang="ru-RU" dirty="0" smtClean="0"/>
          </a:p>
          <a:p>
            <a:r>
              <a:rPr lang="uk-UA" dirty="0" smtClean="0"/>
              <a:t> </a:t>
            </a:r>
            <a:endParaRPr lang="ru-RU" dirty="0" smtClean="0"/>
          </a:p>
          <a:p>
            <a:r>
              <a:rPr lang="uk-UA" dirty="0" smtClean="0"/>
              <a:t>28 – День Конституції України:</a:t>
            </a:r>
            <a:endParaRPr lang="ru-RU" dirty="0" smtClean="0"/>
          </a:p>
          <a:p>
            <a:r>
              <a:rPr lang="uk-UA" dirty="0" smtClean="0"/>
              <a:t>Бесіди у загонах «Символіка нашої держави», «Конституція України –  книга про твої права і обов’язки», «Українська мова – </a:t>
            </a:r>
            <a:r>
              <a:rPr lang="uk-UA" dirty="0" err="1" smtClean="0"/>
              <a:t>мова</a:t>
            </a:r>
            <a:r>
              <a:rPr lang="uk-UA" dirty="0" smtClean="0"/>
              <a:t>  калинова»;</a:t>
            </a:r>
            <a:endParaRPr lang="ru-RU" dirty="0" smtClean="0"/>
          </a:p>
          <a:p>
            <a:r>
              <a:rPr lang="uk-UA" dirty="0" smtClean="0"/>
              <a:t>Виставки творчих робіт, малюнків за темою.</a:t>
            </a:r>
            <a:endParaRPr lang="ru-RU" dirty="0" smtClean="0"/>
          </a:p>
          <a:p>
            <a:r>
              <a:rPr lang="uk-UA" dirty="0" smtClean="0"/>
              <a:t>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uk-UA" b="1" dirty="0" smtClean="0"/>
              <a:t>Протягом зміни можна провести такі заходи:</a:t>
            </a:r>
            <a:endParaRPr lang="ru-RU" b="1" dirty="0" smtClean="0"/>
          </a:p>
          <a:p>
            <a:pPr lvl="0"/>
            <a:r>
              <a:rPr lang="uk-UA" dirty="0" smtClean="0"/>
              <a:t>Конкурс «Якби я був чарівником»;</a:t>
            </a:r>
            <a:endParaRPr lang="ru-RU" dirty="0" smtClean="0"/>
          </a:p>
          <a:p>
            <a:pPr lvl="0"/>
            <a:r>
              <a:rPr lang="uk-UA" dirty="0" smtClean="0"/>
              <a:t>Конкурс мальованих загадок;</a:t>
            </a:r>
            <a:endParaRPr lang="ru-RU" dirty="0" smtClean="0"/>
          </a:p>
          <a:p>
            <a:pPr lvl="0"/>
            <a:r>
              <a:rPr lang="uk-UA" dirty="0" smtClean="0"/>
              <a:t>Лицарський турнір;</a:t>
            </a:r>
            <a:endParaRPr lang="ru-RU" dirty="0" smtClean="0"/>
          </a:p>
          <a:p>
            <a:pPr lvl="0"/>
            <a:r>
              <a:rPr lang="uk-UA" dirty="0" smtClean="0"/>
              <a:t>Бій ораторів;</a:t>
            </a:r>
            <a:endParaRPr lang="ru-RU" dirty="0" smtClean="0"/>
          </a:p>
          <a:p>
            <a:pPr lvl="0"/>
            <a:r>
              <a:rPr lang="uk-UA" dirty="0" smtClean="0"/>
              <a:t>Турнір «всезнайок»;</a:t>
            </a:r>
            <a:endParaRPr lang="ru-RU" dirty="0" smtClean="0"/>
          </a:p>
          <a:p>
            <a:pPr lvl="0"/>
            <a:r>
              <a:rPr lang="uk-UA" dirty="0" smtClean="0"/>
              <a:t>Конкурс гумору та сатири;</a:t>
            </a:r>
            <a:endParaRPr lang="ru-RU" dirty="0" smtClean="0"/>
          </a:p>
          <a:p>
            <a:pPr lvl="0"/>
            <a:r>
              <a:rPr lang="uk-UA" dirty="0" smtClean="0"/>
              <a:t>Конкурс живих картин;</a:t>
            </a:r>
            <a:endParaRPr lang="ru-RU" dirty="0" smtClean="0"/>
          </a:p>
          <a:p>
            <a:pPr lvl="0"/>
            <a:r>
              <a:rPr lang="uk-UA" dirty="0" smtClean="0"/>
              <a:t>Фольклорний фестиваль «Всі ігри в гості йдуть до нас»;</a:t>
            </a:r>
            <a:endParaRPr lang="ru-RU" dirty="0" smtClean="0"/>
          </a:p>
          <a:p>
            <a:pPr lvl="0"/>
            <a:r>
              <a:rPr lang="uk-UA" dirty="0" smtClean="0"/>
              <a:t>Веселі старти;</a:t>
            </a:r>
            <a:endParaRPr lang="ru-RU" dirty="0" smtClean="0"/>
          </a:p>
          <a:p>
            <a:pPr lvl="0"/>
            <a:r>
              <a:rPr lang="uk-UA" dirty="0" smtClean="0"/>
              <a:t> «Робінзонада»;</a:t>
            </a:r>
            <a:endParaRPr lang="ru-RU" dirty="0" smtClean="0"/>
          </a:p>
          <a:p>
            <a:pPr lvl="0"/>
            <a:r>
              <a:rPr lang="uk-UA" dirty="0" smtClean="0"/>
              <a:t>Екологічна гра «Пошук скарбу»;</a:t>
            </a:r>
            <a:endParaRPr lang="ru-RU" dirty="0" smtClean="0"/>
          </a:p>
          <a:p>
            <a:pPr lvl="0"/>
            <a:r>
              <a:rPr lang="uk-UA" dirty="0" smtClean="0"/>
              <a:t>Хіт-парад сучасної пісні;</a:t>
            </a:r>
            <a:endParaRPr lang="ru-RU" dirty="0" smtClean="0"/>
          </a:p>
          <a:p>
            <a:pPr lvl="0"/>
            <a:r>
              <a:rPr lang="uk-UA" dirty="0" smtClean="0"/>
              <a:t>День ділової людини;</a:t>
            </a:r>
            <a:endParaRPr lang="ru-RU" dirty="0" smtClean="0"/>
          </a:p>
          <a:p>
            <a:pPr lvl="0"/>
            <a:r>
              <a:rPr lang="uk-UA" dirty="0" smtClean="0"/>
              <a:t>Презентація книги рекордів у таборі;</a:t>
            </a:r>
            <a:endParaRPr lang="ru-RU" dirty="0" smtClean="0"/>
          </a:p>
          <a:p>
            <a:pPr lvl="0"/>
            <a:r>
              <a:rPr lang="uk-UA" dirty="0" smtClean="0"/>
              <a:t>Наукові імпровізації.</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Autofit/>
          </a:bodyPr>
          <a:lstStyle/>
          <a:p>
            <a:r>
              <a:rPr lang="uk-UA" sz="1000" b="1" dirty="0" smtClean="0"/>
              <a:t>Охорона життя та здоров’я дітей під час відпочинку </a:t>
            </a:r>
            <a:r>
              <a:rPr lang="uk-UA" sz="1000" dirty="0" smtClean="0"/>
              <a:t>– це одне  з найважливіших питань у роботі табору з денним перебуванням. Перед початком зміни працівники табору мають ознайомитися та підписатися   під відповідними наказами, отримати посадові обов’язки, інструкції з техніки безпеки, пройти відповідні інструктажі.</a:t>
            </a:r>
            <a:endParaRPr lang="ru-RU" sz="1000" dirty="0" smtClean="0"/>
          </a:p>
          <a:p>
            <a:r>
              <a:rPr lang="uk-UA" sz="1000" dirty="0" smtClean="0"/>
              <a:t>В перший день роботи табору з вихованцями проводиться вступний інструктаж з безпеки життєдіяльності, ознайомлення з правилами поведінки у таборі, під час екскурсій, прогулянок на природі. Перед кожним виходом  за межі табору для вихователів проводяться цільові інструктажі, що фіксується у відповідних журналах. </a:t>
            </a:r>
            <a:endParaRPr lang="ru-RU" sz="1000" dirty="0" smtClean="0"/>
          </a:p>
          <a:p>
            <a:r>
              <a:rPr lang="uk-UA" sz="1000" dirty="0" smtClean="0"/>
              <a:t>Відповідно до плану роботи та з метою попередження нещасних випадків з дітьми під час табірної зміни можна провести </a:t>
            </a:r>
            <a:endParaRPr lang="ru-RU" sz="1000" dirty="0" smtClean="0"/>
          </a:p>
          <a:p>
            <a:r>
              <a:rPr lang="uk-UA" sz="1000" dirty="0" smtClean="0"/>
              <a:t>бесіди: </a:t>
            </a:r>
            <a:endParaRPr lang="ru-RU" sz="1000" dirty="0" smtClean="0"/>
          </a:p>
          <a:p>
            <a:pPr lvl="0"/>
            <a:r>
              <a:rPr lang="ru-RU" sz="1000" b="1" dirty="0" smtClean="0"/>
              <a:t>Правила </a:t>
            </a:r>
            <a:r>
              <a:rPr lang="ru-RU" sz="1000" b="1" dirty="0" err="1" smtClean="0"/>
              <a:t>користування</a:t>
            </a:r>
            <a:r>
              <a:rPr lang="ru-RU" sz="1000" b="1" dirty="0" smtClean="0"/>
              <a:t> </a:t>
            </a:r>
            <a:r>
              <a:rPr lang="ru-RU" sz="1000" b="1" dirty="0" err="1" smtClean="0"/>
              <a:t>електроприладами</a:t>
            </a:r>
            <a:r>
              <a:rPr lang="uk-UA" sz="1000" b="1" dirty="0" smtClean="0"/>
              <a:t>;</a:t>
            </a:r>
            <a:endParaRPr lang="ru-RU" sz="1000" b="1" dirty="0" smtClean="0"/>
          </a:p>
          <a:p>
            <a:pPr lvl="0"/>
            <a:r>
              <a:rPr lang="ru-RU" sz="1000" b="1" dirty="0" smtClean="0"/>
              <a:t>Правила </a:t>
            </a:r>
            <a:r>
              <a:rPr lang="ru-RU" sz="1000" b="1" dirty="0" err="1" smtClean="0"/>
              <a:t>протипожежної</a:t>
            </a:r>
            <a:r>
              <a:rPr lang="ru-RU" sz="1000" b="1" dirty="0" smtClean="0"/>
              <a:t> </a:t>
            </a:r>
            <a:r>
              <a:rPr lang="ru-RU" sz="1000" b="1" dirty="0" err="1" smtClean="0"/>
              <a:t>безпеки</a:t>
            </a:r>
            <a:r>
              <a:rPr lang="uk-UA" sz="1000" b="1" dirty="0" smtClean="0"/>
              <a:t>;</a:t>
            </a:r>
            <a:endParaRPr lang="ru-RU" sz="1000" b="1" dirty="0" smtClean="0"/>
          </a:p>
          <a:p>
            <a:pPr lvl="0"/>
            <a:r>
              <a:rPr lang="ru-RU" sz="1000" b="1" dirty="0" smtClean="0"/>
              <a:t>Правила </a:t>
            </a:r>
            <a:r>
              <a:rPr lang="ru-RU" sz="1000" b="1" dirty="0" err="1" smtClean="0"/>
              <a:t>безпеки</a:t>
            </a:r>
            <a:r>
              <a:rPr lang="ru-RU" sz="1000" b="1" dirty="0" smtClean="0"/>
              <a:t> на </a:t>
            </a:r>
            <a:r>
              <a:rPr lang="ru-RU" sz="1000" b="1" dirty="0" err="1" smtClean="0"/>
              <a:t>водоймах</a:t>
            </a:r>
            <a:r>
              <a:rPr lang="uk-UA" sz="1000" b="1" dirty="0" smtClean="0"/>
              <a:t>; </a:t>
            </a:r>
            <a:endParaRPr lang="ru-RU" sz="1000" b="1" dirty="0" smtClean="0"/>
          </a:p>
          <a:p>
            <a:pPr lvl="0"/>
            <a:r>
              <a:rPr lang="ru-RU" sz="1000" b="1" dirty="0" smtClean="0"/>
              <a:t>Правила </a:t>
            </a:r>
            <a:r>
              <a:rPr lang="ru-RU" sz="1000" b="1" dirty="0" err="1" smtClean="0"/>
              <a:t>безпечної</a:t>
            </a:r>
            <a:r>
              <a:rPr lang="ru-RU" sz="1000" b="1" dirty="0" smtClean="0"/>
              <a:t> </a:t>
            </a:r>
            <a:r>
              <a:rPr lang="ru-RU" sz="1000" b="1" dirty="0" err="1" smtClean="0"/>
              <a:t>їзди</a:t>
            </a:r>
            <a:r>
              <a:rPr lang="ru-RU" sz="1000" b="1" dirty="0" smtClean="0"/>
              <a:t> на </a:t>
            </a:r>
            <a:r>
              <a:rPr lang="ru-RU" sz="1000" b="1" dirty="0" err="1" smtClean="0"/>
              <a:t>велосипеді</a:t>
            </a:r>
            <a:r>
              <a:rPr lang="uk-UA" sz="1000" b="1" dirty="0" smtClean="0"/>
              <a:t>;</a:t>
            </a:r>
            <a:endParaRPr lang="ru-RU" sz="1000" b="1" dirty="0" smtClean="0"/>
          </a:p>
          <a:p>
            <a:pPr lvl="0"/>
            <a:r>
              <a:rPr lang="ru-RU" sz="1000" b="1" dirty="0" smtClean="0"/>
              <a:t>Правила </a:t>
            </a:r>
            <a:r>
              <a:rPr lang="ru-RU" sz="1000" b="1" dirty="0" err="1" smtClean="0"/>
              <a:t>захисту</a:t>
            </a:r>
            <a:r>
              <a:rPr lang="ru-RU" sz="1000" b="1" dirty="0" smtClean="0"/>
              <a:t> </a:t>
            </a:r>
            <a:r>
              <a:rPr lang="ru-RU" sz="1000" b="1" dirty="0" err="1" smtClean="0"/>
              <a:t>від</a:t>
            </a:r>
            <a:r>
              <a:rPr lang="ru-RU" sz="1000" b="1" dirty="0" smtClean="0"/>
              <a:t> комах, </a:t>
            </a:r>
            <a:r>
              <a:rPr lang="ru-RU" sz="1000" b="1" dirty="0" err="1" smtClean="0"/>
              <a:t>кліщів</a:t>
            </a:r>
            <a:r>
              <a:rPr lang="ru-RU" sz="1000" b="1" dirty="0" smtClean="0"/>
              <a:t>, </a:t>
            </a:r>
            <a:r>
              <a:rPr lang="ru-RU" sz="1000" b="1" dirty="0" err="1" smtClean="0"/>
              <a:t>комарів</a:t>
            </a:r>
            <a:r>
              <a:rPr lang="uk-UA" sz="1000" b="1" dirty="0" smtClean="0"/>
              <a:t>;</a:t>
            </a:r>
            <a:endParaRPr lang="ru-RU" sz="1000" b="1" dirty="0" smtClean="0"/>
          </a:p>
          <a:p>
            <a:pPr lvl="0"/>
            <a:r>
              <a:rPr lang="ru-RU" sz="1000" b="1" dirty="0" err="1" smtClean="0"/>
              <a:t>Сонце</a:t>
            </a:r>
            <a:r>
              <a:rPr lang="ru-RU" sz="1000" b="1" dirty="0" smtClean="0"/>
              <a:t>: наш друг та ворог</a:t>
            </a:r>
            <a:r>
              <a:rPr lang="uk-UA" sz="1000" b="1" dirty="0" smtClean="0"/>
              <a:t>; </a:t>
            </a:r>
            <a:endParaRPr lang="ru-RU" sz="1000" b="1" dirty="0" smtClean="0"/>
          </a:p>
          <a:p>
            <a:pPr lvl="0"/>
            <a:r>
              <a:rPr lang="uk-UA" sz="1000" b="1" dirty="0" smtClean="0"/>
              <a:t>Обережно! Отруйні гриби!;</a:t>
            </a:r>
            <a:endParaRPr lang="ru-RU" sz="1000" b="1" dirty="0" smtClean="0"/>
          </a:p>
          <a:p>
            <a:pPr lvl="0"/>
            <a:r>
              <a:rPr lang="ru-RU" sz="1000" b="1" dirty="0" err="1" smtClean="0"/>
              <a:t>Обережно</a:t>
            </a:r>
            <a:r>
              <a:rPr lang="ru-RU" sz="1000" b="1" dirty="0" smtClean="0"/>
              <a:t>! Не </a:t>
            </a:r>
            <a:r>
              <a:rPr lang="ru-RU" sz="1000" b="1" dirty="0" err="1" smtClean="0"/>
              <a:t>всі</a:t>
            </a:r>
            <a:r>
              <a:rPr lang="ru-RU" sz="1000" b="1" dirty="0" smtClean="0"/>
              <a:t> </a:t>
            </a:r>
            <a:r>
              <a:rPr lang="ru-RU" sz="1000" b="1" dirty="0" err="1" smtClean="0"/>
              <a:t>ягоди</a:t>
            </a:r>
            <a:r>
              <a:rPr lang="ru-RU" sz="1000" b="1" dirty="0" smtClean="0"/>
              <a:t> </a:t>
            </a:r>
            <a:r>
              <a:rPr lang="ru-RU" sz="1000" b="1" dirty="0" err="1" smtClean="0"/>
              <a:t>корисні</a:t>
            </a:r>
            <a:r>
              <a:rPr lang="uk-UA" sz="1000" b="1" dirty="0" smtClean="0"/>
              <a:t>; </a:t>
            </a:r>
            <a:endParaRPr lang="ru-RU" sz="1000" b="1" dirty="0" smtClean="0"/>
          </a:p>
          <a:p>
            <a:r>
              <a:rPr lang="uk-UA" sz="1000" b="1" dirty="0" smtClean="0"/>
              <a:t>конкурси, вікторини, ігри:</a:t>
            </a:r>
            <a:endParaRPr lang="ru-RU" sz="1000" b="1" dirty="0" smtClean="0"/>
          </a:p>
          <a:p>
            <a:pPr lvl="0"/>
            <a:r>
              <a:rPr lang="uk-UA" sz="1000" b="1" dirty="0" smtClean="0"/>
              <a:t>Аукціон знань з надання першої медичної допомоги;</a:t>
            </a:r>
            <a:endParaRPr lang="ru-RU" sz="1000" b="1" dirty="0" smtClean="0"/>
          </a:p>
          <a:p>
            <a:pPr lvl="0"/>
            <a:r>
              <a:rPr lang="uk-UA" sz="1000" b="1" dirty="0" smtClean="0"/>
              <a:t>Конкурс знавців правил дорожнього руху, правил пожежної безпеки;</a:t>
            </a:r>
            <a:endParaRPr lang="ru-RU" sz="1000" b="1" dirty="0" smtClean="0"/>
          </a:p>
          <a:p>
            <a:pPr lvl="0"/>
            <a:r>
              <a:rPr lang="uk-UA" sz="1000" b="1" dirty="0" smtClean="0"/>
              <a:t>Гра з правил дорожнього руху «Випробування на дорозі»; </a:t>
            </a:r>
            <a:endParaRPr lang="ru-RU" sz="1000" b="1" dirty="0" smtClean="0"/>
          </a:p>
          <a:p>
            <a:pPr lvl="0"/>
            <a:r>
              <a:rPr lang="uk-UA" sz="1000" b="1" dirty="0" smtClean="0"/>
              <a:t>Конкурс «Щоб не трапилось біди, правил безпеки дотримуйся завжди»;</a:t>
            </a:r>
            <a:endParaRPr lang="ru-RU" sz="1000" b="1" dirty="0" smtClean="0"/>
          </a:p>
          <a:p>
            <a:pPr lvl="0"/>
            <a:r>
              <a:rPr lang="uk-UA" sz="1000" b="1" dirty="0" smtClean="0"/>
              <a:t>Вікторина «Азбука безпеки»;</a:t>
            </a:r>
            <a:endParaRPr lang="ru-RU" sz="1000" b="1" dirty="0" smtClean="0"/>
          </a:p>
          <a:p>
            <a:pPr lvl="0"/>
            <a:r>
              <a:rPr lang="uk-UA" sz="1000" b="1" dirty="0" smtClean="0"/>
              <a:t>Гра «Сам собі рятувальник»;</a:t>
            </a:r>
            <a:endParaRPr lang="ru-RU" sz="1000" b="1" dirty="0" smtClean="0"/>
          </a:p>
          <a:p>
            <a:pPr lvl="0"/>
            <a:r>
              <a:rPr lang="uk-UA" sz="1000" b="1" dirty="0" smtClean="0"/>
              <a:t>Конкурс малюнків «Небезпеки, що оточують нас».</a:t>
            </a:r>
            <a:endParaRPr lang="ru-RU" sz="1000" b="1" dirty="0" smtClean="0"/>
          </a:p>
          <a:p>
            <a:endParaRPr lang="ru-RU"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pPr algn="just"/>
            <a:r>
              <a:rPr lang="uk-UA" b="1" dirty="0" smtClean="0"/>
              <a:t>Пришкільний табір </a:t>
            </a:r>
            <a:r>
              <a:rPr lang="uk-UA" dirty="0" smtClean="0"/>
              <a:t>– самостійна адміністративна структура при загальноосвітньому навчальному закладі. Тому, як і будь-який заклад, пришкільний табір повинен мати цілий ряд документів, регламентуючих його роботу:</a:t>
            </a:r>
            <a:endParaRPr lang="ru-RU" dirty="0" smtClean="0"/>
          </a:p>
          <a:p>
            <a:pPr algn="just"/>
            <a:r>
              <a:rPr lang="uk-UA" b="1" dirty="0" smtClean="0"/>
              <a:t>1.Нормативні документи</a:t>
            </a:r>
            <a:r>
              <a:rPr lang="uk-UA" dirty="0" smtClean="0"/>
              <a:t> місцевих органів влади, управління освіти щодо організації літнього відпочинку школярів тощо.</a:t>
            </a:r>
            <a:endParaRPr lang="ru-RU" dirty="0" smtClean="0"/>
          </a:p>
          <a:p>
            <a:pPr algn="just"/>
            <a:r>
              <a:rPr lang="uk-UA" b="1" dirty="0" smtClean="0"/>
              <a:t>2.Положення про літній оздоровчий табір.</a:t>
            </a:r>
            <a:endParaRPr lang="ru-RU" dirty="0" smtClean="0"/>
          </a:p>
          <a:p>
            <a:pPr algn="just"/>
            <a:r>
              <a:rPr lang="uk-UA" b="1" dirty="0" smtClean="0"/>
              <a:t>3.Книгу наказів</a:t>
            </a:r>
            <a:r>
              <a:rPr lang="uk-UA" dirty="0" smtClean="0"/>
              <a:t> пришкільного табору, серед яких обов’язковими є накази:</a:t>
            </a:r>
            <a:endParaRPr lang="ru-RU" dirty="0" smtClean="0"/>
          </a:p>
          <a:p>
            <a:pPr algn="just"/>
            <a:r>
              <a:rPr lang="uk-UA" dirty="0" smtClean="0"/>
              <a:t>- «Про організацію роботи пришкільного оздоровчого табору»;</a:t>
            </a:r>
            <a:endParaRPr lang="ru-RU" dirty="0" smtClean="0"/>
          </a:p>
          <a:p>
            <a:pPr algn="just"/>
            <a:r>
              <a:rPr lang="uk-UA" dirty="0" smtClean="0"/>
              <a:t>- «Про розподіл дітей по загонах і закріплення вихователів за загонами»;</a:t>
            </a:r>
            <a:endParaRPr lang="ru-RU" dirty="0" smtClean="0"/>
          </a:p>
          <a:p>
            <a:pPr algn="just"/>
            <a:r>
              <a:rPr lang="uk-UA" dirty="0" smtClean="0"/>
              <a:t>- « Про відповідальність співробітників пришкільного табору за життя й здоров’я дітей»;</a:t>
            </a:r>
            <a:endParaRPr lang="ru-RU" dirty="0" smtClean="0"/>
          </a:p>
          <a:p>
            <a:pPr algn="just"/>
            <a:r>
              <a:rPr lang="ru-RU" dirty="0" smtClean="0"/>
              <a:t>- </a:t>
            </a:r>
            <a:r>
              <a:rPr lang="uk-UA" dirty="0" smtClean="0"/>
              <a:t>«Про профілактичну роботу щодо запобігання дитячого травматизму»;</a:t>
            </a:r>
            <a:endParaRPr lang="ru-RU" dirty="0" smtClean="0"/>
          </a:p>
          <a:p>
            <a:pPr algn="just"/>
            <a:r>
              <a:rPr lang="uk-UA" dirty="0" smtClean="0"/>
              <a:t>- «Про протипожежну безпеку в пришкільному таборі»;</a:t>
            </a:r>
            <a:endParaRPr lang="ru-RU" dirty="0" smtClean="0"/>
          </a:p>
          <a:p>
            <a:pPr algn="just"/>
            <a:r>
              <a:rPr lang="uk-UA" b="1" dirty="0" smtClean="0"/>
              <a:t>4. Медичні документи:</a:t>
            </a:r>
            <a:endParaRPr lang="ru-RU" dirty="0" smtClean="0"/>
          </a:p>
          <a:p>
            <a:pPr algn="just"/>
            <a:r>
              <a:rPr lang="uk-UA" dirty="0" smtClean="0"/>
              <a:t>- дозвіл районної санітарно-епідеміологічної служби на відкриття пришкільного табору;</a:t>
            </a:r>
            <a:endParaRPr lang="ru-RU" dirty="0" smtClean="0"/>
          </a:p>
          <a:p>
            <a:pPr algn="just"/>
            <a:r>
              <a:rPr lang="uk-UA" dirty="0" smtClean="0"/>
              <a:t>- санітарні книжки працівників пришкільного табору;</a:t>
            </a:r>
            <a:endParaRPr lang="ru-RU" dirty="0" smtClean="0"/>
          </a:p>
          <a:p>
            <a:pPr algn="just"/>
            <a:r>
              <a:rPr lang="uk-UA" dirty="0" smtClean="0"/>
              <a:t>- медичні довідки дітей про щеплення та </a:t>
            </a:r>
            <a:r>
              <a:rPr lang="uk-UA" dirty="0" err="1" smtClean="0"/>
              <a:t>епідемоточення</a:t>
            </a:r>
            <a:r>
              <a:rPr lang="uk-UA" dirty="0" smtClean="0"/>
              <a:t>;</a:t>
            </a:r>
            <a:endParaRPr lang="ru-RU" dirty="0" smtClean="0"/>
          </a:p>
          <a:p>
            <a:pPr algn="just"/>
            <a:r>
              <a:rPr lang="uk-UA" dirty="0" smtClean="0"/>
              <a:t>- режим дня пришкільного табору;</a:t>
            </a:r>
            <a:endParaRPr lang="ru-RU" dirty="0" smtClean="0"/>
          </a:p>
          <a:p>
            <a:pPr algn="just"/>
            <a:r>
              <a:rPr lang="uk-UA" dirty="0" smtClean="0"/>
              <a:t>- списки дітей, які потребують дієтичного харчування.</a:t>
            </a:r>
            <a:endParaRPr lang="ru-RU" dirty="0" smtClean="0"/>
          </a:p>
          <a:p>
            <a:pPr algn="just"/>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pPr algn="just"/>
            <a:r>
              <a:rPr lang="uk-UA" b="1" dirty="0" smtClean="0"/>
              <a:t>5. Організаційні документи:</a:t>
            </a:r>
            <a:endParaRPr lang="ru-RU" dirty="0" smtClean="0"/>
          </a:p>
          <a:p>
            <a:pPr algn="just"/>
            <a:r>
              <a:rPr lang="uk-UA" dirty="0" smtClean="0"/>
              <a:t>- витяг із протоколу педради про надання безкоштовного харчування для категорії дітей соціально незахищених верств населення (діти-сироти, діти, позбавлені батьківського піклування, малозабезпечені) (для учнів 5-9 класів);</a:t>
            </a:r>
            <a:endParaRPr lang="ru-RU" dirty="0" smtClean="0"/>
          </a:p>
          <a:p>
            <a:pPr algn="just"/>
            <a:r>
              <a:rPr lang="uk-UA" dirty="0" smtClean="0"/>
              <a:t>- заяви батьків;</a:t>
            </a:r>
            <a:endParaRPr lang="ru-RU" dirty="0" smtClean="0"/>
          </a:p>
          <a:p>
            <a:pPr algn="just"/>
            <a:r>
              <a:rPr lang="uk-UA" dirty="0" smtClean="0"/>
              <a:t>- контингент пришкільного табору;</a:t>
            </a:r>
            <a:endParaRPr lang="ru-RU" dirty="0" smtClean="0"/>
          </a:p>
          <a:p>
            <a:pPr algn="just"/>
            <a:r>
              <a:rPr lang="uk-UA" dirty="0" smtClean="0"/>
              <a:t>- штатний розпис;</a:t>
            </a:r>
            <a:endParaRPr lang="ru-RU" dirty="0" smtClean="0"/>
          </a:p>
          <a:p>
            <a:pPr algn="just"/>
            <a:r>
              <a:rPr lang="uk-UA" dirty="0" smtClean="0"/>
              <a:t>- посадові інструкції для всіх працівників;</a:t>
            </a:r>
            <a:endParaRPr lang="ru-RU" dirty="0" smtClean="0"/>
          </a:p>
          <a:p>
            <a:pPr algn="just"/>
            <a:r>
              <a:rPr lang="uk-UA" dirty="0" smtClean="0"/>
              <a:t>- графік роботи вихователів;</a:t>
            </a:r>
            <a:endParaRPr lang="ru-RU" dirty="0" smtClean="0"/>
          </a:p>
          <a:p>
            <a:pPr algn="just"/>
            <a:r>
              <a:rPr lang="uk-UA" dirty="0" smtClean="0"/>
              <a:t>- графік роботи спеціалістів, залучених до роботи в пришкільному таборі;</a:t>
            </a:r>
            <a:endParaRPr lang="ru-RU" dirty="0" smtClean="0"/>
          </a:p>
          <a:p>
            <a:pPr algn="just"/>
            <a:r>
              <a:rPr lang="uk-UA" dirty="0" smtClean="0"/>
              <a:t>- графік роботи технічних працівників;</a:t>
            </a:r>
            <a:endParaRPr lang="ru-RU" dirty="0" smtClean="0"/>
          </a:p>
          <a:p>
            <a:pPr algn="just"/>
            <a:r>
              <a:rPr lang="uk-UA" dirty="0" smtClean="0"/>
              <a:t>- заяви батьків про відрахування вихованців з пришкільного табору;</a:t>
            </a:r>
            <a:endParaRPr lang="ru-RU" dirty="0" smtClean="0"/>
          </a:p>
          <a:p>
            <a:pPr algn="just"/>
            <a:r>
              <a:rPr lang="uk-UA" dirty="0" smtClean="0"/>
              <a:t>- план роботи пришкільного табору;</a:t>
            </a:r>
            <a:endParaRPr lang="ru-RU" dirty="0" smtClean="0"/>
          </a:p>
          <a:p>
            <a:pPr algn="just"/>
            <a:r>
              <a:rPr lang="uk-UA" dirty="0" smtClean="0"/>
              <a:t>- щоденне меню;</a:t>
            </a:r>
            <a:endParaRPr lang="ru-RU" dirty="0" smtClean="0"/>
          </a:p>
          <a:p>
            <a:pPr algn="just"/>
            <a:r>
              <a:rPr lang="uk-UA" dirty="0" smtClean="0"/>
              <a:t>- журнал відвідування вихованцями оздоровчого табору;</a:t>
            </a:r>
            <a:endParaRPr lang="ru-RU" dirty="0" smtClean="0"/>
          </a:p>
          <a:p>
            <a:pPr algn="just"/>
            <a:r>
              <a:rPr lang="uk-UA" dirty="0" smtClean="0"/>
              <a:t>- журнал обліку робочого часу вихователів пришкільного табору;</a:t>
            </a:r>
            <a:endParaRPr lang="ru-RU" dirty="0" smtClean="0"/>
          </a:p>
          <a:p>
            <a:pPr algn="just"/>
            <a:r>
              <a:rPr lang="uk-UA" dirty="0" smtClean="0"/>
              <a:t>- життєдіяльності.</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uk-UA" b="1" dirty="0" smtClean="0"/>
              <a:t>6. Документи з питань профілактики травматизму та охорони здоров </a:t>
            </a:r>
            <a:r>
              <a:rPr lang="uk-UA" b="1" dirty="0" err="1" smtClean="0"/>
              <a:t>’я</a:t>
            </a:r>
            <a:r>
              <a:rPr lang="uk-UA" b="1" dirty="0" smtClean="0"/>
              <a:t>:</a:t>
            </a:r>
            <a:endParaRPr lang="ru-RU" dirty="0" smtClean="0"/>
          </a:p>
          <a:p>
            <a:r>
              <a:rPr lang="uk-UA" dirty="0" smtClean="0"/>
              <a:t>- інструкції з охорони праці та безпеки життєдіяльності для працівників та вихованців табору;</a:t>
            </a:r>
            <a:endParaRPr lang="ru-RU" dirty="0" smtClean="0"/>
          </a:p>
          <a:p>
            <a:r>
              <a:rPr lang="uk-UA" dirty="0" smtClean="0"/>
              <a:t>- куточок основ безпеки життєдіяльності та правил дорожнього руху;</a:t>
            </a:r>
            <a:endParaRPr lang="ru-RU" dirty="0" smtClean="0"/>
          </a:p>
          <a:p>
            <a:r>
              <a:rPr lang="uk-UA" dirty="0" smtClean="0"/>
              <a:t>- журнал реєстрації інструктажів з охорони праці та безпеки;</a:t>
            </a:r>
            <a:endParaRPr lang="ru-RU" dirty="0" smtClean="0"/>
          </a:p>
          <a:p>
            <a:r>
              <a:rPr lang="uk-UA" dirty="0" smtClean="0"/>
              <a:t>- інструкція про дії вихователів на випадок пожежі;</a:t>
            </a:r>
            <a:endParaRPr lang="ru-RU" dirty="0" smtClean="0"/>
          </a:p>
          <a:p>
            <a:r>
              <a:rPr lang="uk-UA" dirty="0" smtClean="0"/>
              <a:t>- план евакуації на випадок пожежі в пришкільному таборі;</a:t>
            </a:r>
            <a:endParaRPr lang="ru-RU" dirty="0" smtClean="0"/>
          </a:p>
          <a:p>
            <a:r>
              <a:rPr lang="uk-UA" dirty="0" smtClean="0"/>
              <a:t>- інструкція про поточні заходи (екскурсії, подорожі, походи);</a:t>
            </a:r>
            <a:endParaRPr lang="ru-RU" dirty="0" smtClean="0"/>
          </a:p>
          <a:p>
            <a:r>
              <a:rPr lang="uk-UA" b="1" dirty="0" smtClean="0"/>
              <a:t>7. Звіт про роботу пришкільного табору (по закінченню зміни).</a:t>
            </a:r>
            <a:endParaRPr lang="ru-RU" dirty="0" smtClean="0"/>
          </a:p>
          <a:p>
            <a:r>
              <a:rPr lang="uk-UA" dirty="0" smtClean="0"/>
              <a:t> </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uk-UA" b="1" dirty="0" smtClean="0"/>
              <a:t>Положення про літній оздоровчий табір</a:t>
            </a:r>
            <a:endParaRPr lang="ru-RU" dirty="0" smtClean="0"/>
          </a:p>
          <a:p>
            <a:r>
              <a:rPr lang="uk-UA" dirty="0" smtClean="0"/>
              <a:t>Дитячий оздоровчий заклад у своїй діяльності має керуватися Конституцією України, Законами України, актами Президента України та Кабінету Міністрів України, наказами районного відділу освіти, рішенням місцевих органів виконавчої влади та органів місцевого самоврядування, а також своїм положенням (статутом), розробленим на основі Типового положення про дитячий оздоровчий заклад, затвердженого наказом Державного комітету у справах сім </a:t>
            </a:r>
            <a:r>
              <a:rPr lang="uk-UA" dirty="0" err="1" smtClean="0"/>
              <a:t>’ї</a:t>
            </a:r>
            <a:r>
              <a:rPr lang="uk-UA" dirty="0" smtClean="0"/>
              <a:t> та молоді від 5 лютого 2004р. №31.</a:t>
            </a:r>
            <a:endParaRPr lang="ru-RU" dirty="0" smtClean="0"/>
          </a:p>
          <a:p>
            <a:r>
              <a:rPr lang="uk-UA" b="1" dirty="0" smtClean="0"/>
              <a:t>Штатний розклад</a:t>
            </a:r>
            <a:endParaRPr lang="ru-RU" dirty="0" smtClean="0"/>
          </a:p>
          <a:p>
            <a:r>
              <a:rPr lang="uk-UA" dirty="0" smtClean="0"/>
              <a:t>Кількість працівників у пришкільному таборі визначається кількістю дітей, що будуть його відвідувати. Групи (загони) комплектують з розрахунку 15-20 осіб у загоні. Кількість вихователів, відповідно визначається з розрахунку 2 вихователі на групу.</a:t>
            </a:r>
            <a:endParaRPr lang="ru-RU" dirty="0" smtClean="0"/>
          </a:p>
          <a:p>
            <a:r>
              <a:rPr lang="uk-UA" dirty="0" smtClean="0"/>
              <a:t>Штатний розпис затверджується наказом директора навчального закладу.</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uk-UA" b="1" dirty="0" smtClean="0"/>
              <a:t>План заходів роботи пришкільного табору.</a:t>
            </a:r>
            <a:endParaRPr lang="ru-RU" dirty="0" smtClean="0"/>
          </a:p>
          <a:p>
            <a:r>
              <a:rPr lang="uk-UA" dirty="0" smtClean="0"/>
              <a:t>Начальник табору затверджує План роботи пришкільного табору. Він повинен бути яскраво оформлений, знаходитися на видному місті і бути доступним для дітей та їхніх батьків. У план роботи табору варто включати оздоровчі заходи, культпоходи та екскурсії, добре продумати роботу табору у другу половину дня.</a:t>
            </a:r>
            <a:endParaRPr lang="ru-RU" dirty="0" smtClean="0"/>
          </a:p>
          <a:p>
            <a:r>
              <a:rPr lang="uk-UA" dirty="0" smtClean="0"/>
              <a:t>У інформаційному куточку для батьків та вихованців має бути розміщена путівка дня, режим роботи табору та щоденне меню.</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pPr algn="just"/>
            <a:r>
              <a:rPr lang="uk-UA" b="1" dirty="0" smtClean="0"/>
              <a:t>                                                    Харчування дітей</a:t>
            </a:r>
            <a:endParaRPr lang="ru-RU" dirty="0" smtClean="0"/>
          </a:p>
          <a:p>
            <a:pPr algn="just"/>
            <a:r>
              <a:rPr lang="uk-UA" dirty="0" smtClean="0"/>
              <a:t>Крім проведення змістовного відпочинку школярів перед пришкільним табором стоїть завдання правильного харчування дітей.</a:t>
            </a:r>
            <a:endParaRPr lang="ru-RU" dirty="0" smtClean="0"/>
          </a:p>
          <a:p>
            <a:pPr algn="just"/>
            <a:r>
              <a:rPr lang="uk-UA" dirty="0" smtClean="0"/>
              <a:t>Особлива увага приділяється організації роботи харчоблоку, дотримання  санітарно-гігієнічних вимог харчування дітей у оздоровчий період, забезпеченість продуктами тощо.</a:t>
            </a:r>
            <a:endParaRPr lang="ru-RU" dirty="0" smtClean="0"/>
          </a:p>
          <a:p>
            <a:pPr algn="just"/>
            <a:r>
              <a:rPr lang="uk-UA" dirty="0" smtClean="0"/>
              <a:t>Завідувач виробництвом складає двотижневе меню комплексних сніданків та обідів для харчування дітей у пришкільному таборі.</a:t>
            </a:r>
            <a:endParaRPr lang="ru-RU" dirty="0" smtClean="0"/>
          </a:p>
          <a:p>
            <a:pPr algn="just"/>
            <a:r>
              <a:rPr lang="uk-UA" dirty="0" smtClean="0"/>
              <a:t>Меню складається з урахуванням раціонального харчування та дотримання санітарно-гігієнічних вимог. Крім того, завідувач виробництвом має проводити щоденну С-вітамінізацію перших або третіх страв та проводити повноцінну заміну при відсутності тих чи інших продуктів. Двотижневе меню погоджується з головним санітарним лікарем місцевої санітарно-епідеміологічної служби та начальником відділу освіти, у підпорядкуванні якому знаходиться заклад.</a:t>
            </a:r>
            <a:endParaRPr lang="ru-RU" dirty="0" smtClean="0"/>
          </a:p>
          <a:p>
            <a:pPr algn="just"/>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uk-UA" b="1" dirty="0" smtClean="0"/>
              <a:t>Безпека перебування дітей у пришкільному таборі.</a:t>
            </a:r>
            <a:endParaRPr lang="ru-RU" dirty="0" smtClean="0"/>
          </a:p>
          <a:p>
            <a:r>
              <a:rPr lang="uk-UA" dirty="0" smtClean="0"/>
              <a:t>Щоб перебування дітей у таборі не понесло за собою неприємних наслідків, обов’язково треба дотримуватися вимог гігієни у спальних та ігрових кімнатах, туалетах та інших приміщеннях.</a:t>
            </a:r>
            <a:endParaRPr lang="ru-RU" dirty="0" smtClean="0"/>
          </a:p>
          <a:p>
            <a:r>
              <a:rPr lang="uk-UA" dirty="0" smtClean="0"/>
              <a:t>Кожний вихід груп (загонів І табору на екскурсії повинен супроводжуватися відповідним наказом начальника табору. З дітьми необхідно проводити інструктаж з правил дорожнього руху та правил поведінки в громадських містах.</a:t>
            </a:r>
            <a:endParaRPr lang="ru-RU" dirty="0" smtClean="0"/>
          </a:p>
          <a:p>
            <a:r>
              <a:rPr lang="uk-UA" dirty="0" smtClean="0"/>
              <a:t> </a:t>
            </a:r>
            <a:endParaRPr lang="ru-RU" dirty="0" smtClean="0"/>
          </a:p>
          <a:p>
            <a:r>
              <a:rPr lang="uk-UA" dirty="0" smtClean="0"/>
              <a:t> </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uk-UA" dirty="0" smtClean="0"/>
              <a:t>Організація літнього відпочинку дітей є складовою частиною безперервного та послідовного процесу виховання. Дитячі заклади оздоровлення і відпочинку створюють умови для педагогічно обґрунтованого, змістовного та цікавого дозвілля дітей, дають можливість їм творчо розвиватися, духовно та інтелектуально збагачуватися, розширювати світогляд. </a:t>
            </a:r>
            <a:endParaRPr lang="ru-RU" dirty="0" smtClean="0"/>
          </a:p>
          <a:p>
            <a:pPr algn="just"/>
            <a:r>
              <a:rPr lang="uk-UA" dirty="0" smtClean="0"/>
              <a:t>Відповідно до пункту 2 статті 14 Закону України «Про оздоровлення та відпочинок дітей» табір з денним перебуванням відноситься до закладів відпочинку та тимчасово утворюється у навчальному закладі, </a:t>
            </a:r>
            <a:r>
              <a:rPr lang="uk-UA" dirty="0" err="1" smtClean="0"/>
              <a:t>закладі</a:t>
            </a:r>
            <a:r>
              <a:rPr lang="uk-UA" dirty="0" smtClean="0"/>
              <a:t> культури, охорони здоров'я, фізичної культури та спорту. У своїй роботі працівники табору керуються Конституцією України, Законами України: «Про оздоровлення та відпочинок дітей», «Про охорону дитинства», «Про позашкільну освіту», «Про забезпечення санітарно-епідеміологічного благополуччя населення», «Про пожежну безпеку», Типовим положенням про дитячий заклад оздоровлення та відпочинку, іншими нормативно-правовими актами.</a:t>
            </a:r>
            <a:endParaRPr lang="ru-RU" dirty="0" smtClean="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lgn="just"/>
            <a:r>
              <a:rPr lang="uk-UA" dirty="0" smtClean="0"/>
              <a:t>Корисні методичні та практичні матеріали з питань організації роботи табору з денним перебуванням дітей можна знайти у педагогічній пресі, а саме: газетах «Все для вчителя», «Позакласний час», «Здоров`я та  фізична культура», «Початкова школа», «</a:t>
            </a:r>
            <a:r>
              <a:rPr lang="uk-UA" dirty="0" err="1" smtClean="0"/>
              <a:t>Позашкілля</a:t>
            </a:r>
            <a:r>
              <a:rPr lang="uk-UA" dirty="0" smtClean="0"/>
              <a:t>», – та                               на сайтах: </a:t>
            </a:r>
            <a:r>
              <a:rPr lang="en-US" dirty="0" smtClean="0"/>
              <a:t>http</a:t>
            </a:r>
            <a:r>
              <a:rPr lang="uk-UA" dirty="0" smtClean="0"/>
              <a:t>://</a:t>
            </a:r>
            <a:r>
              <a:rPr lang="uk-UA" dirty="0" err="1" smtClean="0"/>
              <a:t>teacher</a:t>
            </a:r>
            <a:r>
              <a:rPr lang="uk-UA" dirty="0" smtClean="0"/>
              <a:t>.</a:t>
            </a:r>
            <a:r>
              <a:rPr lang="en-US" dirty="0" smtClean="0"/>
              <a:t>at</a:t>
            </a:r>
            <a:r>
              <a:rPr lang="uk-UA" dirty="0" smtClean="0"/>
              <a:t>.</a:t>
            </a:r>
            <a:r>
              <a:rPr lang="en-US" dirty="0" err="1" smtClean="0"/>
              <a:t>ua</a:t>
            </a:r>
            <a:r>
              <a:rPr lang="uk-UA" dirty="0" smtClean="0"/>
              <a:t>, </a:t>
            </a:r>
            <a:r>
              <a:rPr lang="en-US" dirty="0" smtClean="0"/>
              <a:t>http</a:t>
            </a:r>
            <a:r>
              <a:rPr lang="uk-UA" dirty="0" smtClean="0"/>
              <a:t>://</a:t>
            </a:r>
            <a:r>
              <a:rPr lang="en-US" dirty="0" err="1" smtClean="0"/>
              <a:t>svatovo</a:t>
            </a:r>
            <a:r>
              <a:rPr lang="uk-UA" dirty="0" smtClean="0"/>
              <a:t>.</a:t>
            </a:r>
            <a:r>
              <a:rPr lang="en-US" dirty="0" err="1" smtClean="0"/>
              <a:t>ws</a:t>
            </a:r>
            <a:r>
              <a:rPr lang="uk-UA" dirty="0" smtClean="0"/>
              <a:t>, </a:t>
            </a:r>
            <a:r>
              <a:rPr lang="en-US" dirty="0" smtClean="0"/>
              <a:t>http</a:t>
            </a:r>
            <a:r>
              <a:rPr lang="uk-UA" dirty="0" smtClean="0"/>
              <a:t>://</a:t>
            </a:r>
            <a:r>
              <a:rPr lang="en-US" dirty="0" err="1" smtClean="0"/>
              <a:t>vospitatel</a:t>
            </a:r>
            <a:r>
              <a:rPr lang="uk-UA" dirty="0" smtClean="0"/>
              <a:t>.</a:t>
            </a:r>
            <a:r>
              <a:rPr lang="en-US" dirty="0" err="1" smtClean="0"/>
              <a:t>ukoz</a:t>
            </a:r>
            <a:r>
              <a:rPr lang="uk-UA" dirty="0" smtClean="0"/>
              <a:t>.</a:t>
            </a:r>
            <a:r>
              <a:rPr lang="en-US" dirty="0" err="1" smtClean="0"/>
              <a:t>ua</a:t>
            </a:r>
            <a:r>
              <a:rPr lang="uk-UA" dirty="0" smtClean="0"/>
              <a:t>, </a:t>
            </a:r>
            <a:r>
              <a:rPr lang="en-US" dirty="0" smtClean="0"/>
              <a:t>http</a:t>
            </a:r>
            <a:r>
              <a:rPr lang="uk-UA" dirty="0" smtClean="0"/>
              <a:t>://</a:t>
            </a:r>
            <a:r>
              <a:rPr lang="en-US" dirty="0" smtClean="0"/>
              <a:t>festival</a:t>
            </a:r>
            <a:r>
              <a:rPr lang="uk-UA" dirty="0" smtClean="0"/>
              <a:t>.1</a:t>
            </a:r>
            <a:r>
              <a:rPr lang="en-US" dirty="0" err="1" smtClean="0"/>
              <a:t>september</a:t>
            </a:r>
            <a:r>
              <a:rPr lang="uk-UA" dirty="0" smtClean="0"/>
              <a:t>.</a:t>
            </a:r>
            <a:r>
              <a:rPr lang="en-US" dirty="0" err="1" smtClean="0"/>
              <a:t>ru</a:t>
            </a:r>
            <a:r>
              <a:rPr lang="uk-UA" dirty="0" smtClean="0"/>
              <a:t>. </a:t>
            </a:r>
            <a:endParaRPr lang="ru-RU" dirty="0" smtClean="0"/>
          </a:p>
          <a:p>
            <a:pPr algn="just"/>
            <a:r>
              <a:rPr lang="uk-UA" dirty="0" smtClean="0"/>
              <a:t> </a:t>
            </a:r>
            <a:endParaRPr lang="ru-RU" dirty="0" smtClean="0"/>
          </a:p>
          <a:p>
            <a:r>
              <a:rPr lang="uk-UA" dirty="0" smtClean="0"/>
              <a:t> </a:t>
            </a:r>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pPr algn="just"/>
            <a:r>
              <a:rPr lang="uk-UA" b="1" dirty="0" smtClean="0">
                <a:latin typeface="Times New Roman" pitchFamily="18" charset="0"/>
                <a:cs typeface="Times New Roman" pitchFamily="18" charset="0"/>
              </a:rPr>
              <a:t>Список використаних джерел:</a:t>
            </a:r>
            <a:endParaRPr lang="ru-RU" b="1" dirty="0" smtClean="0">
              <a:latin typeface="Times New Roman" pitchFamily="18" charset="0"/>
              <a:cs typeface="Times New Roman" pitchFamily="18" charset="0"/>
            </a:endParaRPr>
          </a:p>
          <a:p>
            <a:pPr algn="just"/>
            <a:r>
              <a:rPr lang="uk-UA" b="1" dirty="0" smtClean="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a:p>
            <a:pPr algn="just"/>
            <a:r>
              <a:rPr lang="uk-UA" dirty="0" err="1" smtClean="0">
                <a:latin typeface="Times New Roman" pitchFamily="18" charset="0"/>
                <a:cs typeface="Times New Roman" pitchFamily="18" charset="0"/>
              </a:rPr>
              <a:t>Бровкіна</a:t>
            </a:r>
            <a:r>
              <a:rPr lang="uk-UA" dirty="0" smtClean="0">
                <a:latin typeface="Times New Roman" pitchFamily="18" charset="0"/>
                <a:cs typeface="Times New Roman" pitchFamily="18" charset="0"/>
              </a:rPr>
              <a:t> Л.В., Філатова Ю.Ю. Пам’ятка педагогу-організатору. – О. : </a:t>
            </a:r>
            <a:r>
              <a:rPr lang="uk-UA" dirty="0" err="1" smtClean="0">
                <a:latin typeface="Times New Roman" pitchFamily="18" charset="0"/>
                <a:cs typeface="Times New Roman" pitchFamily="18" charset="0"/>
              </a:rPr>
              <a:t>ДП</a:t>
            </a:r>
            <a:r>
              <a:rPr lang="uk-UA" dirty="0" smtClean="0">
                <a:latin typeface="Times New Roman" pitchFamily="18" charset="0"/>
                <a:cs typeface="Times New Roman" pitchFamily="18" charset="0"/>
              </a:rPr>
              <a:t> УДЦ «Молода гвардія», 2009. – 59 с.</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Інструктивно-нормативні матеріали : [на </a:t>
            </a:r>
            <a:r>
              <a:rPr lang="uk-UA" dirty="0" err="1" smtClean="0">
                <a:latin typeface="Times New Roman" pitchFamily="18" charset="0"/>
                <a:cs typeface="Times New Roman" pitchFamily="18" charset="0"/>
              </a:rPr>
              <a:t>допом</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працівн</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профспілк</a:t>
            </a:r>
            <a:r>
              <a:rPr lang="uk-UA" dirty="0" smtClean="0">
                <a:latin typeface="Times New Roman" pitchFamily="18" charset="0"/>
                <a:cs typeface="Times New Roman" pitchFamily="18" charset="0"/>
              </a:rPr>
              <a:t>. орган. та дитячих </a:t>
            </a:r>
            <a:r>
              <a:rPr lang="uk-UA" dirty="0" err="1" smtClean="0">
                <a:latin typeface="Times New Roman" pitchFamily="18" charset="0"/>
                <a:cs typeface="Times New Roman" pitchFamily="18" charset="0"/>
              </a:rPr>
              <a:t>оздоровч</a:t>
            </a:r>
            <a:r>
              <a:rPr lang="uk-UA" dirty="0" smtClean="0">
                <a:latin typeface="Times New Roman" pitchFamily="18" charset="0"/>
                <a:cs typeface="Times New Roman" pitchFamily="18" charset="0"/>
              </a:rPr>
              <a:t>. закладів]. – Київ, 2008. – 142 с.</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Інформаційно-методичний збірник матеріалів щодо оздоровлення та відпочинку дітей в Україні [на </a:t>
            </a:r>
            <a:r>
              <a:rPr lang="uk-UA" dirty="0" err="1" smtClean="0">
                <a:latin typeface="Times New Roman" pitchFamily="18" charset="0"/>
                <a:cs typeface="Times New Roman" pitchFamily="18" charset="0"/>
              </a:rPr>
              <a:t>допом</a:t>
            </a:r>
            <a:r>
              <a:rPr lang="uk-UA" dirty="0" smtClean="0">
                <a:latin typeface="Times New Roman" pitchFamily="18" charset="0"/>
                <a:cs typeface="Times New Roman" pitchFamily="18" charset="0"/>
              </a:rPr>
              <a:t>. організаторам </a:t>
            </a:r>
            <a:r>
              <a:rPr lang="uk-UA" dirty="0" err="1" smtClean="0">
                <a:latin typeface="Times New Roman" pitchFamily="18" charset="0"/>
                <a:cs typeface="Times New Roman" pitchFamily="18" charset="0"/>
              </a:rPr>
              <a:t>оздоровл</a:t>
            </a:r>
            <a:r>
              <a:rPr lang="uk-UA" dirty="0" smtClean="0">
                <a:latin typeface="Times New Roman" pitchFamily="18" charset="0"/>
                <a:cs typeface="Times New Roman" pitchFamily="18" charset="0"/>
              </a:rPr>
              <a:t>. дітей]. – Київ, 2002. – 146 с.</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Методика роботи в літньому оздоровчому таборі: [</a:t>
            </a:r>
            <a:r>
              <a:rPr lang="uk-UA" dirty="0" err="1" smtClean="0">
                <a:latin typeface="Times New Roman" pitchFamily="18" charset="0"/>
                <a:cs typeface="Times New Roman" pitchFamily="18" charset="0"/>
              </a:rPr>
              <a:t>навч</a:t>
            </a:r>
            <a:r>
              <a:rPr lang="uk-UA" dirty="0" smtClean="0">
                <a:latin typeface="Times New Roman" pitchFamily="18" charset="0"/>
                <a:cs typeface="Times New Roman" pitchFamily="18" charset="0"/>
              </a:rPr>
              <a:t>. посібник] / [Коваленко Є.І., </a:t>
            </a:r>
            <a:r>
              <a:rPr lang="uk-UA" dirty="0" err="1" smtClean="0">
                <a:latin typeface="Times New Roman" pitchFamily="18" charset="0"/>
                <a:cs typeface="Times New Roman" pitchFamily="18" charset="0"/>
              </a:rPr>
              <a:t>Конончук</a:t>
            </a:r>
            <a:r>
              <a:rPr lang="uk-UA" dirty="0" smtClean="0">
                <a:latin typeface="Times New Roman" pitchFamily="18" charset="0"/>
                <a:cs typeface="Times New Roman" pitchFamily="18" charset="0"/>
              </a:rPr>
              <a:t> А.І., Пінчук І.М., Солова В.М.]. – К.: ІЗМН, 1997. – 280 с.</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Наказний М.О. Проектування діяльності дитячого закладу оздоровлення та відпочинку: теорія і технологія: Монографія. – Київ, 2010. – 476 с. </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Парламентські слухання з питань оздоровлення та відпочинку дітей та молоді, 9 лютого 2011 року.</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Подільський «</a:t>
            </a:r>
            <a:r>
              <a:rPr lang="uk-UA" dirty="0" err="1" smtClean="0">
                <a:latin typeface="Times New Roman" pitchFamily="18" charset="0"/>
                <a:cs typeface="Times New Roman" pitchFamily="18" charset="0"/>
              </a:rPr>
              <a:t>Сонцеграй</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збірн</a:t>
            </a:r>
            <a:r>
              <a:rPr lang="uk-UA" dirty="0" smtClean="0">
                <a:latin typeface="Times New Roman" pitchFamily="18" charset="0"/>
                <a:cs typeface="Times New Roman" pitchFamily="18" charset="0"/>
              </a:rPr>
              <a:t>. ігрових </a:t>
            </a:r>
            <a:r>
              <a:rPr lang="uk-UA" dirty="0" err="1" smtClean="0">
                <a:latin typeface="Times New Roman" pitchFamily="18" charset="0"/>
                <a:cs typeface="Times New Roman" pitchFamily="18" charset="0"/>
              </a:rPr>
              <a:t>прогр</a:t>
            </a:r>
            <a:r>
              <a:rPr lang="uk-UA" dirty="0" smtClean="0">
                <a:latin typeface="Times New Roman" pitchFamily="18" charset="0"/>
                <a:cs typeface="Times New Roman" pitchFamily="18" charset="0"/>
              </a:rPr>
              <a:t>. та метод. </a:t>
            </a:r>
            <a:r>
              <a:rPr lang="uk-UA" dirty="0" err="1" smtClean="0">
                <a:latin typeface="Times New Roman" pitchFamily="18" charset="0"/>
                <a:cs typeface="Times New Roman" pitchFamily="18" charset="0"/>
              </a:rPr>
              <a:t>реком</a:t>
            </a:r>
            <a:r>
              <a:rPr lang="uk-UA" dirty="0" smtClean="0">
                <a:latin typeface="Times New Roman" pitchFamily="18" charset="0"/>
                <a:cs typeface="Times New Roman" pitchFamily="18" charset="0"/>
              </a:rPr>
              <a:t>.] /Береки В.Є. – Хмельницький, 1999. – 63 с.</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Технологія виховної роботи в умовах табірної зміни (теорія і практика). – К.: </a:t>
            </a:r>
            <a:r>
              <a:rPr lang="uk-UA" dirty="0" err="1" smtClean="0">
                <a:latin typeface="Times New Roman" pitchFamily="18" charset="0"/>
                <a:cs typeface="Times New Roman" pitchFamily="18" charset="0"/>
              </a:rPr>
              <a:t>Грайлик</a:t>
            </a:r>
            <a:r>
              <a:rPr lang="uk-UA" dirty="0" smtClean="0">
                <a:latin typeface="Times New Roman" pitchFamily="18" charset="0"/>
                <a:cs typeface="Times New Roman" pitchFamily="18" charset="0"/>
              </a:rPr>
              <a:t>, 1998. – 120 с.</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lgn="just"/>
            <a:r>
              <a:rPr lang="uk-UA" b="1" dirty="0" smtClean="0"/>
              <a:t>Мета виховної роботи табору</a:t>
            </a:r>
            <a:r>
              <a:rPr lang="uk-UA" dirty="0" smtClean="0"/>
              <a:t>, а саме: сприяння фізичному, творчому, духовному та інтелектуальному розвиткові дітей, -  реалізується через такі завдання, як:</a:t>
            </a:r>
            <a:endParaRPr lang="ru-RU" dirty="0" smtClean="0"/>
          </a:p>
          <a:p>
            <a:pPr lvl="0" algn="just"/>
            <a:r>
              <a:rPr lang="uk-UA" dirty="0" err="1" smtClean="0"/>
              <a:t>долучення</a:t>
            </a:r>
            <a:r>
              <a:rPr lang="uk-UA" dirty="0" smtClean="0"/>
              <a:t> дітей до соціального досвіду, створення у таборі відносин співпраці та співтворчості;</a:t>
            </a:r>
            <a:endParaRPr lang="ru-RU" dirty="0" smtClean="0"/>
          </a:p>
          <a:p>
            <a:pPr lvl="0" algn="just"/>
            <a:r>
              <a:rPr lang="uk-UA" dirty="0" smtClean="0"/>
              <a:t>розвиток творчого потенціалу дитини, залучення її до колективної та індивідуальної діяльності; </a:t>
            </a:r>
            <a:endParaRPr lang="ru-RU" dirty="0" smtClean="0"/>
          </a:p>
          <a:p>
            <a:pPr lvl="0" algn="just"/>
            <a:r>
              <a:rPr lang="uk-UA" dirty="0" smtClean="0"/>
              <a:t>методична і практична допомога вихователям та керівникам гуртків щодо організації та проведення заходів.</a:t>
            </a:r>
            <a:endParaRPr lang="ru-RU" dirty="0" smtClean="0"/>
          </a:p>
          <a:p>
            <a:pPr algn="just"/>
            <a:r>
              <a:rPr lang="uk-UA"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62500" lnSpcReduction="20000"/>
          </a:bodyPr>
          <a:lstStyle/>
          <a:p>
            <a:pPr algn="just"/>
            <a:r>
              <a:rPr lang="uk-UA" dirty="0" smtClean="0"/>
              <a:t>Складовими життєдіяльності табору з денним перебуванням традиційно є: оформлення приміщень, планування виховної роботи, робота гуртків, охорона життя і здоров’я дітей тощо. 	 </a:t>
            </a:r>
            <a:endParaRPr lang="ru-RU" dirty="0" smtClean="0"/>
          </a:p>
          <a:p>
            <a:pPr algn="just"/>
            <a:r>
              <a:rPr lang="uk-UA" dirty="0" smtClean="0"/>
              <a:t>Художнє оформлення приміщень табору створює атмосферу відпочинку та творчості, тому дуже важливо приділити цьому питанню значну увагу.</a:t>
            </a:r>
            <a:endParaRPr lang="ru-RU" dirty="0" smtClean="0"/>
          </a:p>
          <a:p>
            <a:pPr algn="just"/>
            <a:r>
              <a:rPr lang="uk-UA" dirty="0" smtClean="0"/>
              <a:t>На загальному стенді надається інформація щодо назви табору та загонів, режиму дня, керівництва та працівників табору, плану роботи на всю зміну та щоденного плану, меню, розкладу роботи гуртків та бібліотеки, вітання зі святами, днями народження, перемогами у конкурсах та змаганнях.</a:t>
            </a:r>
            <a:endParaRPr lang="ru-RU" dirty="0" smtClean="0"/>
          </a:p>
          <a:p>
            <a:pPr algn="just"/>
            <a:r>
              <a:rPr lang="uk-UA" dirty="0" smtClean="0"/>
              <a:t>Окремо оформлюються стенди:</a:t>
            </a:r>
            <a:endParaRPr lang="ru-RU" dirty="0" smtClean="0"/>
          </a:p>
          <a:p>
            <a:pPr lvl="0" algn="just"/>
            <a:r>
              <a:rPr lang="uk-UA" dirty="0" smtClean="0"/>
              <a:t>«Державна символіка України»; </a:t>
            </a:r>
            <a:endParaRPr lang="ru-RU" dirty="0" smtClean="0"/>
          </a:p>
          <a:p>
            <a:pPr lvl="0" algn="just"/>
            <a:r>
              <a:rPr lang="uk-UA" dirty="0" smtClean="0"/>
              <a:t>«Техніка безпеки життєдіяльності» (правила поведінки у таборі, правила дорожнього руху, правила пожежної безпеки);</a:t>
            </a:r>
            <a:endParaRPr lang="ru-RU" dirty="0" smtClean="0"/>
          </a:p>
          <a:p>
            <a:pPr lvl="0" algn="just"/>
            <a:r>
              <a:rPr lang="uk-UA" dirty="0" smtClean="0"/>
              <a:t>«Здоровий спосіб життя» (поради лікаря, адреси та телефони консультаційних пунктів, наочна агітаційна продукція);</a:t>
            </a:r>
            <a:endParaRPr lang="ru-RU" dirty="0" smtClean="0"/>
          </a:p>
          <a:p>
            <a:pPr algn="just"/>
            <a:r>
              <a:rPr lang="uk-UA" dirty="0" smtClean="0"/>
              <a:t>Також можна оформити куточок творчих робіт вихованців табору та </a:t>
            </a:r>
            <a:endParaRPr lang="ru-RU" dirty="0" smtClean="0"/>
          </a:p>
          <a:p>
            <a:pPr algn="just"/>
            <a:r>
              <a:rPr lang="uk-UA" dirty="0" smtClean="0"/>
              <a:t>відвести місце для афоризмів, прислів’їв, приказок з питань духовного, інтелектуального, фізичного розвитку особистості. До процесу збору та оформлення висловів можна залучити групу дітей або доручити це загонам у порядку черги.</a:t>
            </a:r>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pPr algn="just"/>
            <a:r>
              <a:rPr lang="uk-UA" dirty="0" smtClean="0"/>
              <a:t>Оформлення приміщень загонів – справа колективна, в якій має знайтись місце кожній дитині, в якій кожен зможе реалізувати свої вміння та здібності.</a:t>
            </a:r>
            <a:endParaRPr lang="ru-RU" dirty="0" smtClean="0"/>
          </a:p>
          <a:p>
            <a:pPr algn="just"/>
            <a:r>
              <a:rPr lang="uk-UA" dirty="0" smtClean="0"/>
              <a:t>Куточок загону – це його візитна картка, де відображено життя та діяльність дітей протягом відпочинку у таборі. Складовими оформлення куточку загону можуть бути: назва, девіз, емблема, пісня. Куточок може включати такі рубрики:</a:t>
            </a:r>
            <a:endParaRPr lang="ru-RU" dirty="0" smtClean="0"/>
          </a:p>
          <a:p>
            <a:pPr lvl="0" algn="just"/>
            <a:r>
              <a:rPr lang="uk-UA" dirty="0" smtClean="0"/>
              <a:t>План роботи на зміну (яскраво, нестандартно оформлений, з малюнками);</a:t>
            </a:r>
            <a:endParaRPr lang="ru-RU" dirty="0" smtClean="0"/>
          </a:p>
          <a:p>
            <a:pPr lvl="0" algn="just"/>
            <a:r>
              <a:rPr lang="uk-UA" dirty="0" smtClean="0"/>
              <a:t>Путівка дня;</a:t>
            </a:r>
            <a:endParaRPr lang="ru-RU" dirty="0" smtClean="0"/>
          </a:p>
          <a:p>
            <a:pPr lvl="0" algn="just"/>
            <a:r>
              <a:rPr lang="uk-UA" dirty="0" smtClean="0"/>
              <a:t>Список, обов’язки та доручення дітей загону;</a:t>
            </a:r>
            <a:endParaRPr lang="ru-RU" dirty="0" smtClean="0"/>
          </a:p>
          <a:p>
            <a:pPr lvl="0" algn="just"/>
            <a:r>
              <a:rPr lang="uk-UA" dirty="0" smtClean="0"/>
              <a:t>Вітання;</a:t>
            </a:r>
            <a:endParaRPr lang="ru-RU" dirty="0" smtClean="0"/>
          </a:p>
          <a:p>
            <a:pPr lvl="0" algn="just"/>
            <a:r>
              <a:rPr lang="uk-UA" dirty="0" smtClean="0"/>
              <a:t>Корисні поради;</a:t>
            </a:r>
            <a:endParaRPr lang="ru-RU" dirty="0" smtClean="0"/>
          </a:p>
          <a:p>
            <a:pPr lvl="0" algn="just"/>
            <a:r>
              <a:rPr lang="uk-UA" dirty="0" smtClean="0"/>
              <a:t>Сторінка творчості;</a:t>
            </a:r>
            <a:endParaRPr lang="ru-RU" dirty="0" smtClean="0"/>
          </a:p>
          <a:p>
            <a:pPr lvl="0" algn="just"/>
            <a:r>
              <a:rPr lang="uk-UA" dirty="0" smtClean="0"/>
              <a:t>Екран настрою. </a:t>
            </a:r>
            <a:endParaRPr lang="ru-RU" dirty="0" smtClean="0"/>
          </a:p>
          <a:p>
            <a:pPr algn="just"/>
            <a:r>
              <a:rPr lang="uk-UA" dirty="0" smtClean="0"/>
              <a:t>Можливе оформлення альбому загону, де буде відображатися кожен день зміни, участь у заходах, конкурсах, змаганнях.</a:t>
            </a: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algn="just"/>
            <a:r>
              <a:rPr lang="uk-UA" dirty="0" smtClean="0"/>
              <a:t>Значна увага керівника та працівників табору приділяється обладнанню кімнати для ігор, перегляду відеофільмів, телепередач, прослуховування музики. В кімнаті має бути килим, столи (краще розташувати їх по колу або квадратом). Безперечно, тут має знаходитися </a:t>
            </a:r>
            <a:r>
              <a:rPr lang="uk-UA" dirty="0" err="1" smtClean="0"/>
              <a:t>відео-</a:t>
            </a:r>
            <a:r>
              <a:rPr lang="uk-UA" dirty="0" smtClean="0"/>
              <a:t> та </a:t>
            </a:r>
            <a:r>
              <a:rPr lang="uk-UA" dirty="0" err="1" smtClean="0"/>
              <a:t>аудіотека</a:t>
            </a:r>
            <a:r>
              <a:rPr lang="uk-UA" dirty="0" smtClean="0"/>
              <a:t>, ігротека (настільні ігри, шахи, дитяче доміно), набори олівців, фломастерів, фарб, кольорового паперу. Саме в цій кімнаті можна проводити дискусії, обговорення книг, фільмів, телепередач, командні та індивідуальні інтелектуальні змагання. Для організації змістовного дозвілля можна використовувати комп’ютерні класи, де діти в ігровій формі отримають знання з комп’ютерної грамотності. </a:t>
            </a:r>
            <a:endParaRPr lang="ru-RU" dirty="0" smtClean="0"/>
          </a:p>
          <a:p>
            <a:pPr algn="just"/>
            <a:r>
              <a:rPr lang="uk-UA" dirty="0" smtClean="0"/>
              <a:t> </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lgn="just"/>
            <a:r>
              <a:rPr lang="uk-UA" dirty="0" smtClean="0"/>
              <a:t>Організація виховної діяльності табору може бути побудована на основі сюжетно-рольової гри (напр. «Морська флотилія», «Космічна подорож», «Країна казок» тощо), сюжетної лінії відомої та цікавої для більшості дітей книги, сюжетних днів (День знайомств, День ігор, День рекордів, День зірок, День художників, День туризму та ін.). На початку табірної зміни можна </a:t>
            </a:r>
            <a:r>
              <a:rPr lang="uk-UA" dirty="0" err="1" smtClean="0"/>
              <a:t>змотивувати</a:t>
            </a:r>
            <a:r>
              <a:rPr lang="uk-UA" dirty="0" smtClean="0"/>
              <a:t> дітей на активну участь у всіх заходах               (за перемогу діти та загін отримують певні знаки заохочення: зірочки, сонечка, квіточки, - більша кількість яких буде гарантувати відповідне нагородження на лінійці закриття зміни).</a:t>
            </a:r>
            <a:endParaRPr lang="ru-RU" dirty="0" smtClean="0"/>
          </a:p>
          <a:p>
            <a:pPr algn="just"/>
            <a:r>
              <a:rPr lang="uk-UA" dirty="0" smtClean="0"/>
              <a:t> </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uk-UA" dirty="0" smtClean="0"/>
              <a:t>Табір з денним перебуванням, крім створення умов для відпочинку дітей, має значний потенціал для виховання особистості через залучення                до пізнавальної, трудової, ігрової, художньо-естетичної, фізкультурно-спортивної, екологічної діяльності, які доцільно чергувати для оптимального розподілу навантаження протягом дня та всієї табірної зміни.</a:t>
            </a:r>
            <a:endParaRPr lang="ru-RU" dirty="0" smtClean="0"/>
          </a:p>
          <a:p>
            <a:pPr algn="just"/>
            <a:r>
              <a:rPr lang="uk-UA" dirty="0" smtClean="0"/>
              <a:t>План роботи табору має включати заходи за такими напрямами:</a:t>
            </a:r>
            <a:endParaRPr lang="ru-RU" dirty="0" smtClean="0"/>
          </a:p>
          <a:p>
            <a:pPr lvl="0" algn="just"/>
            <a:r>
              <a:rPr lang="uk-UA" dirty="0" smtClean="0"/>
              <a:t>патріотичне та громадянське виховання;</a:t>
            </a:r>
            <a:endParaRPr lang="ru-RU" dirty="0" smtClean="0"/>
          </a:p>
          <a:p>
            <a:pPr lvl="0" algn="just"/>
            <a:r>
              <a:rPr lang="uk-UA" dirty="0" smtClean="0"/>
              <a:t>морально-етичне виховання;</a:t>
            </a:r>
            <a:endParaRPr lang="ru-RU" dirty="0" smtClean="0"/>
          </a:p>
          <a:p>
            <a:pPr lvl="0" algn="just"/>
            <a:r>
              <a:rPr lang="uk-UA" dirty="0" smtClean="0"/>
              <a:t>художньо-естетичне виховання;</a:t>
            </a:r>
            <a:endParaRPr lang="ru-RU" dirty="0" smtClean="0"/>
          </a:p>
          <a:p>
            <a:pPr lvl="0" algn="just"/>
            <a:r>
              <a:rPr lang="uk-UA" dirty="0" smtClean="0"/>
              <a:t>екологічне виховання;</a:t>
            </a:r>
            <a:endParaRPr lang="ru-RU" dirty="0" smtClean="0"/>
          </a:p>
          <a:p>
            <a:pPr lvl="0" algn="just"/>
            <a:r>
              <a:rPr lang="uk-UA" dirty="0" smtClean="0"/>
              <a:t>трудове виховання;</a:t>
            </a:r>
            <a:endParaRPr lang="ru-RU" dirty="0" smtClean="0"/>
          </a:p>
          <a:p>
            <a:pPr lvl="0" algn="just"/>
            <a:r>
              <a:rPr lang="uk-UA" dirty="0" smtClean="0"/>
              <a:t>фізичне виховання.</a:t>
            </a:r>
            <a:endParaRPr lang="ru-RU" dirty="0" smtClean="0"/>
          </a:p>
          <a:p>
            <a:pPr algn="just"/>
            <a:r>
              <a:rPr lang="uk-UA" dirty="0" smtClean="0"/>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25000" lnSpcReduction="20000"/>
          </a:bodyPr>
          <a:lstStyle/>
          <a:p>
            <a:pPr algn="just"/>
            <a:r>
              <a:rPr lang="uk-UA" sz="4800" b="1" dirty="0" smtClean="0">
                <a:latin typeface="Times New Roman" pitchFamily="18" charset="0"/>
                <a:cs typeface="Times New Roman" pitchFamily="18" charset="0"/>
              </a:rPr>
              <a:t>                У плані роботи можуть віднайти місце заходи, присвячені таким святковим та визначним датам червня:</a:t>
            </a:r>
            <a:endParaRPr lang="ru-RU" sz="4800" b="1" dirty="0" smtClean="0">
              <a:latin typeface="Times New Roman" pitchFamily="18" charset="0"/>
              <a:cs typeface="Times New Roman" pitchFamily="18" charset="0"/>
            </a:endParaRPr>
          </a:p>
          <a:p>
            <a:pPr algn="just"/>
            <a:r>
              <a:rPr lang="uk-UA" sz="4800" b="1" dirty="0" smtClean="0">
                <a:latin typeface="Times New Roman" pitchFamily="18" charset="0"/>
                <a:cs typeface="Times New Roman" pitchFamily="18" charset="0"/>
              </a:rPr>
              <a:t> </a:t>
            </a:r>
            <a:endParaRPr lang="ru-RU" sz="4800" b="1"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1 – Міжнародний день захисту дітей:</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Ігрова програма «Табір – територія радості» (гра за станціями Інтелектуальна, Ігрова, Спортивна, Музична, Художня);</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Талант-шоу «Ми – твої діти, ми – твої квіти, ми, Україно, – надія твоя!»;</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Конкурс малюнків на асфальті «Сонце, літо, я!».</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 </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5 – Всесвітній день охорони довкілля:</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Виставка творчих робіт «Природа і фантазія»;</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Вікторина «100 чудес України»;</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Гра «Екологічна стежина»;</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Змагання знавців Червоної книги;</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Операція «Чисте подвір’я – чисте місто».</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 </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6 – День журналіста України:</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Конкурс «Майстер слова»;</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Творчий конкурс «Сьогодні на сьогодні» на кращий проект газети загону;</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Проведення </a:t>
            </a:r>
            <a:r>
              <a:rPr lang="uk-UA" sz="4800" dirty="0" err="1" smtClean="0">
                <a:latin typeface="Times New Roman" pitchFamily="18" charset="0"/>
                <a:cs typeface="Times New Roman" pitchFamily="18" charset="0"/>
              </a:rPr>
              <a:t>соц.опитувань</a:t>
            </a:r>
            <a:r>
              <a:rPr lang="uk-UA" sz="4800" dirty="0" smtClean="0">
                <a:latin typeface="Times New Roman" pitchFamily="18" charset="0"/>
                <a:cs typeface="Times New Roman" pitchFamily="18" charset="0"/>
              </a:rPr>
              <a:t> (інтерв’ю) за темами життя у таборі.</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 </a:t>
            </a:r>
            <a:endParaRPr lang="ru-RU" sz="4800" dirty="0" smtClean="0">
              <a:latin typeface="Times New Roman" pitchFamily="18" charset="0"/>
              <a:cs typeface="Times New Roman" pitchFamily="18" charset="0"/>
            </a:endParaRPr>
          </a:p>
          <a:p>
            <a:pPr algn="just"/>
            <a:r>
              <a:rPr lang="uk-UA" sz="4800" dirty="0" smtClean="0">
                <a:latin typeface="Times New Roman" pitchFamily="18" charset="0"/>
                <a:cs typeface="Times New Roman" pitchFamily="18" charset="0"/>
              </a:rPr>
              <a:t> </a:t>
            </a:r>
            <a:endParaRPr lang="ru-RU" sz="4800" dirty="0" smtClean="0">
              <a:latin typeface="Times New Roman" pitchFamily="18" charset="0"/>
              <a:cs typeface="Times New Roman" pitchFamily="18" charset="0"/>
            </a:endParaRPr>
          </a:p>
          <a:p>
            <a:pPr algn="just"/>
            <a:r>
              <a:rPr lang="uk-UA" sz="4800" dirty="0" smtClean="0"/>
              <a:t> </a:t>
            </a:r>
            <a:endParaRPr lang="ru-RU" sz="4800" dirty="0" smtClean="0"/>
          </a:p>
          <a:p>
            <a:r>
              <a:rPr lang="uk-UA" dirty="0" smtClean="0"/>
              <a:t> </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TotalTime>
  <Words>1805</Words>
  <PresentationFormat>Экран (4:3)</PresentationFormat>
  <Paragraphs>187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Поток</vt:lpstr>
      <vt:lpstr>Організація роботи пришкільних таборів відпочинку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роботи пришкільних таборів відпочинку </dc:title>
  <cp:lastModifiedBy>User</cp:lastModifiedBy>
  <cp:revision>46</cp:revision>
  <dcterms:modified xsi:type="dcterms:W3CDTF">2015-05-19T10:11:51Z</dcterms:modified>
</cp:coreProperties>
</file>